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353" r:id="rId2"/>
    <p:sldId id="354" r:id="rId3"/>
    <p:sldId id="37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5" r:id="rId14"/>
    <p:sldId id="364" r:id="rId15"/>
    <p:sldId id="366" r:id="rId16"/>
    <p:sldId id="367" r:id="rId17"/>
    <p:sldId id="372" r:id="rId18"/>
    <p:sldId id="371" r:id="rId19"/>
    <p:sldId id="369" r:id="rId20"/>
    <p:sldId id="370" r:id="rId21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0996" autoAdjust="0"/>
  </p:normalViewPr>
  <p:slideViewPr>
    <p:cSldViewPr>
      <p:cViewPr>
        <p:scale>
          <a:sx n="106" d="100"/>
          <a:sy n="106" d="100"/>
        </p:scale>
        <p:origin x="-205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2015/1/6</a:t>
            </a:fld>
            <a:endParaRPr lang="en-US" altLang="zh-TW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2015/1/6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3600" b="1" i="0" dirty="0"/>
              <a:t>Leveraging Traffic Repetitions for High-Speed </a:t>
            </a:r>
            <a:r>
              <a:rPr lang="en-US" altLang="zh-TW" sz="3600" b="1" i="0" dirty="0" smtClean="0"/>
              <a:t>Deep Packet </a:t>
            </a:r>
            <a:r>
              <a:rPr lang="en-US" altLang="zh-TW" sz="3600" b="1" i="0" dirty="0"/>
              <a:t>Inspection</a:t>
            </a:r>
            <a:endParaRPr lang="zh-TW" altLang="zh-TW" sz="3600" i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n-US" altLang="zh-TW" sz="1800" dirty="0" err="1"/>
              <a:t>Anat</a:t>
            </a:r>
            <a:r>
              <a:rPr lang="en-US" altLang="zh-TW" sz="1800" dirty="0"/>
              <a:t> </a:t>
            </a:r>
            <a:r>
              <a:rPr lang="en-US" altLang="zh-TW" sz="1800" dirty="0" err="1"/>
              <a:t>Bremler</a:t>
            </a:r>
            <a:r>
              <a:rPr lang="en-US" altLang="zh-TW" sz="1800" dirty="0"/>
              <a:t>-Barr, </a:t>
            </a:r>
            <a:r>
              <a:rPr lang="en-US" altLang="zh-TW" sz="1800" dirty="0" err="1"/>
              <a:t>Shimrit</a:t>
            </a:r>
            <a:r>
              <a:rPr lang="en-US" altLang="zh-TW" sz="1800" dirty="0"/>
              <a:t> </a:t>
            </a:r>
            <a:r>
              <a:rPr lang="en-US" altLang="zh-TW" sz="1800" dirty="0" err="1"/>
              <a:t>Tzur</a:t>
            </a:r>
            <a:r>
              <a:rPr lang="en-US" altLang="zh-TW" sz="1800" dirty="0"/>
              <a:t> David, </a:t>
            </a:r>
            <a:r>
              <a:rPr lang="en-US" altLang="zh-TW" sz="1800" dirty="0" err="1"/>
              <a:t>Yotam</a:t>
            </a:r>
            <a:r>
              <a:rPr lang="en-US" altLang="zh-TW" sz="1800" dirty="0"/>
              <a:t> </a:t>
            </a:r>
            <a:r>
              <a:rPr lang="en-US" altLang="zh-TW" sz="1800" dirty="0" err="1"/>
              <a:t>Harchol</a:t>
            </a:r>
            <a:r>
              <a:rPr lang="en-US" altLang="zh-TW" sz="1800" dirty="0"/>
              <a:t>, David </a:t>
            </a:r>
            <a:r>
              <a:rPr lang="en-US" altLang="zh-TW" sz="1800" dirty="0" smtClean="0"/>
              <a:t>Hay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smtClean="0"/>
              <a:t>IEEE </a:t>
            </a:r>
            <a:r>
              <a:rPr lang="en-US" altLang="zh-TW" sz="1800" dirty="0"/>
              <a:t>INFOCOM</a:t>
            </a:r>
            <a:r>
              <a:rPr lang="en-US" altLang="zh-TW" sz="1800" dirty="0" smtClean="0"/>
              <a:t> </a:t>
            </a:r>
            <a:r>
              <a:rPr lang="en-US" altLang="zh-TW" sz="1800" dirty="0" smtClean="0"/>
              <a:t>2015</a:t>
            </a:r>
            <a:endParaRPr lang="en-US" altLang="zh-TW" sz="1800" dirty="0" smtClean="0"/>
          </a:p>
          <a:p>
            <a:pPr algn="l" eaLnBrk="1" hangingPunct="1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err="1"/>
              <a:t>Sih</a:t>
            </a:r>
            <a:r>
              <a:rPr lang="en-US" altLang="zh-TW" sz="1800" dirty="0"/>
              <a:t>-An Pan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2015/1/7</a:t>
            </a:r>
            <a:endParaRPr kumimoji="0" lang="en-US" altLang="zh-TW" sz="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072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43147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4" y="4977172"/>
            <a:ext cx="8100900" cy="1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635896" y="5049180"/>
            <a:ext cx="3456384" cy="93610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072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43147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4" y="4977172"/>
            <a:ext cx="8100900" cy="1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175956" y="5049180"/>
            <a:ext cx="3276364" cy="93610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0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072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43147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4" y="4977172"/>
            <a:ext cx="8100900" cy="1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52020" y="5049180"/>
            <a:ext cx="3096344" cy="93610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For HTTP </a:t>
            </a:r>
            <a:r>
              <a:rPr lang="en-US" altLang="zh-TW" sz="2400" dirty="0"/>
              <a:t>traffic, we use Snort’s pattern-set (</a:t>
            </a:r>
            <a:r>
              <a:rPr lang="en-US" altLang="zh-TW" sz="2400" dirty="0" smtClean="0"/>
              <a:t>~4K </a:t>
            </a:r>
            <a:r>
              <a:rPr lang="en-US" altLang="zh-TW" sz="2400" dirty="0"/>
              <a:t>patterns</a:t>
            </a:r>
            <a:r>
              <a:rPr lang="en-US" altLang="zh-TW" sz="2400" dirty="0" smtClean="0"/>
              <a:t>).</a:t>
            </a:r>
          </a:p>
          <a:p>
            <a:r>
              <a:rPr lang="en-US" altLang="zh-TW" sz="2400" dirty="0"/>
              <a:t>For performance evaluation we use a system with </a:t>
            </a:r>
            <a:r>
              <a:rPr lang="en-US" altLang="zh-TW" sz="2400" dirty="0" smtClean="0"/>
              <a:t>Intel </a:t>
            </a:r>
            <a:r>
              <a:rPr lang="en-US" altLang="zh-TW" sz="2400" dirty="0" err="1" smtClean="0"/>
              <a:t>Sandybridge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Core i7 2600 CPU with 32 KB L1 data </a:t>
            </a:r>
            <a:r>
              <a:rPr lang="en-US" altLang="zh-TW" sz="2400" dirty="0" smtClean="0"/>
              <a:t>cache (per </a:t>
            </a:r>
            <a:r>
              <a:rPr lang="en-US" altLang="zh-TW" sz="2400" dirty="0"/>
              <a:t>core), 256 KB L2 cache (per core), and 8 MB L3 </a:t>
            </a:r>
            <a:r>
              <a:rPr lang="en-US" altLang="zh-TW" sz="2400" dirty="0" smtClean="0"/>
              <a:t>cache (shared </a:t>
            </a:r>
            <a:r>
              <a:rPr lang="en-US" altLang="zh-TW" sz="2400" dirty="0"/>
              <a:t>among cores). The system runs Linux Ubuntu 11.10.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07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012668" cy="48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6268492"/>
            <a:ext cx="6438435" cy="5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520788"/>
            <a:ext cx="7512484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6772"/>
            <a:ext cx="4716524" cy="489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4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3914"/>
            <a:ext cx="7696200" cy="436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51" y="1412875"/>
            <a:ext cx="5553177" cy="476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1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83" y="1412875"/>
            <a:ext cx="5590430" cy="475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3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Our mechanism is based solely </a:t>
            </a:r>
            <a:r>
              <a:rPr lang="en-US" altLang="zh-TW" sz="2000" dirty="0" smtClean="0"/>
              <a:t>on modifications </a:t>
            </a:r>
            <a:r>
              <a:rPr lang="en-US" altLang="zh-TW" sz="2000" dirty="0"/>
              <a:t>to the signature matching </a:t>
            </a:r>
            <a:r>
              <a:rPr lang="en-US" altLang="zh-TW" sz="2000" dirty="0" smtClean="0"/>
              <a:t>algorithm.</a:t>
            </a:r>
          </a:p>
          <a:p>
            <a:r>
              <a:rPr lang="en-US" altLang="zh-TW" sz="2000" dirty="0" smtClean="0"/>
              <a:t>Our modification </a:t>
            </a:r>
            <a:r>
              <a:rPr lang="en-US" altLang="zh-TW" sz="2000" dirty="0"/>
              <a:t>enhances the algorithm so that it will be able </a:t>
            </a:r>
            <a:r>
              <a:rPr lang="en-US" altLang="zh-TW" sz="2000" dirty="0" smtClean="0"/>
              <a:t>to skip </a:t>
            </a:r>
            <a:r>
              <a:rPr lang="en-US" altLang="zh-TW" sz="2000" dirty="0"/>
              <a:t>previously-scanned bytes, which are saved in a </a:t>
            </a:r>
            <a:r>
              <a:rPr lang="en-US" altLang="zh-TW" sz="2000" dirty="0" smtClean="0"/>
              <a:t>dictionary along </a:t>
            </a:r>
            <a:r>
              <a:rPr lang="en-US" altLang="zh-TW" sz="2000" dirty="0"/>
              <a:t>with some auxiliary information</a:t>
            </a:r>
            <a:r>
              <a:rPr lang="en-US" altLang="zh-TW" sz="2000" dirty="0" smtClean="0"/>
              <a:t>.</a:t>
            </a:r>
            <a:endParaRPr lang="en-US" altLang="zh-TW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8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53" y="1412875"/>
            <a:ext cx="4921043" cy="48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58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Conceptually</a:t>
            </a:r>
            <a:r>
              <a:rPr lang="en-US" altLang="zh-TW" sz="2000" dirty="0"/>
              <a:t>, it is divided to two parts: 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slow path </a:t>
            </a:r>
            <a:r>
              <a:rPr lang="en-US" altLang="zh-TW" sz="2000" dirty="0" smtClean="0"/>
              <a:t>that </a:t>
            </a:r>
            <a:r>
              <a:rPr lang="en-US" altLang="zh-TW" sz="2000" dirty="0"/>
              <a:t>samples the traffic and creates a </a:t>
            </a:r>
            <a:r>
              <a:rPr lang="en-US" altLang="zh-TW" sz="2000" dirty="0">
                <a:solidFill>
                  <a:srgbClr val="FF0000"/>
                </a:solidFill>
              </a:rPr>
              <a:t>dictionary</a:t>
            </a:r>
            <a:r>
              <a:rPr lang="en-US" altLang="zh-TW" sz="2000" dirty="0"/>
              <a:t> with the </a:t>
            </a:r>
            <a:r>
              <a:rPr lang="en-US" altLang="zh-TW" sz="2000" dirty="0" smtClean="0"/>
              <a:t>fixed length popular </a:t>
            </a:r>
            <a:r>
              <a:rPr lang="en-US" altLang="zh-TW" sz="2000" dirty="0"/>
              <a:t>strings (which we call grams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data </a:t>
            </a:r>
            <a:r>
              <a:rPr lang="en-US" altLang="zh-TW" sz="2000" dirty="0" smtClean="0">
                <a:solidFill>
                  <a:srgbClr val="FF0000"/>
                </a:solidFill>
              </a:rPr>
              <a:t>path </a:t>
            </a:r>
            <a:r>
              <a:rPr lang="en-US" altLang="zh-TW" sz="2000" dirty="0" smtClean="0"/>
              <a:t>that </a:t>
            </a:r>
            <a:r>
              <a:rPr lang="en-US" altLang="zh-TW" sz="2000" dirty="0"/>
              <a:t>scans the traffic byte by byte and checks the </a:t>
            </a:r>
            <a:r>
              <a:rPr lang="en-US" altLang="zh-TW" sz="2000" dirty="0" smtClean="0"/>
              <a:t>dictionary for matches; if </a:t>
            </a:r>
            <a:r>
              <a:rPr lang="en-US" altLang="zh-TW" sz="2000" dirty="0"/>
              <a:t>a gram is found in the dictionary, the data </a:t>
            </a:r>
            <a:r>
              <a:rPr lang="en-US" altLang="zh-TW" sz="2000" dirty="0" smtClean="0"/>
              <a:t>path skips </a:t>
            </a:r>
            <a:r>
              <a:rPr lang="en-US" altLang="zh-TW" sz="2000" dirty="0"/>
              <a:t>the gram and adjusts its state according to an </a:t>
            </a:r>
            <a:r>
              <a:rPr lang="en-US" altLang="zh-TW" sz="2000" dirty="0" smtClean="0"/>
              <a:t>information saved </a:t>
            </a:r>
            <a:r>
              <a:rPr lang="en-US" altLang="zh-TW" sz="2000" dirty="0"/>
              <a:t>along this gram.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9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Slow Path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The slow path is responsible of creating a dictionary of repeated </a:t>
                </a:r>
                <a:r>
                  <a:rPr lang="en-US" altLang="zh-TW" sz="2400" dirty="0"/>
                  <a:t>fixed-length strings (namely, k-grams, where k is </a:t>
                </a:r>
                <a:r>
                  <a:rPr lang="en-US" altLang="zh-TW" sz="2400" dirty="0" smtClean="0"/>
                  <a:t>the length </a:t>
                </a:r>
                <a:r>
                  <a:rPr lang="en-US" altLang="zh-TW" sz="2400" dirty="0"/>
                  <a:t>of the strings</a:t>
                </a:r>
                <a:r>
                  <a:rPr lang="en-US" altLang="zh-TW" sz="2400" dirty="0" smtClean="0"/>
                  <a:t>).</a:t>
                </a:r>
              </a:p>
              <a:p>
                <a:r>
                  <a:rPr lang="en-US" altLang="zh-TW" sz="2400" dirty="0" smtClean="0"/>
                  <a:t>For </a:t>
                </a:r>
                <a:r>
                  <a:rPr lang="en-US" altLang="zh-TW" sz="2400" dirty="0"/>
                  <a:t>example, assume the string </a:t>
                </a:r>
                <a:r>
                  <a:rPr lang="en-US" altLang="zh-TW" sz="2400" dirty="0" err="1"/>
                  <a:t>abcdefgh</a:t>
                </a:r>
                <a:r>
                  <a:rPr lang="en-US" altLang="zh-TW" sz="2400" dirty="0"/>
                  <a:t> is very popular in the </a:t>
                </a:r>
                <a:r>
                  <a:rPr lang="en-US" altLang="zh-TW" sz="2400" dirty="0" smtClean="0"/>
                  <a:t>traffic, and </a:t>
                </a:r>
                <a:r>
                  <a:rPr lang="en-US" altLang="zh-TW" sz="2400" dirty="0"/>
                  <a:t>k = 4. </a:t>
                </a:r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e </a:t>
                </a:r>
                <a:r>
                  <a:rPr lang="en-US" altLang="zh-TW" sz="2400" dirty="0"/>
                  <a:t>split each </a:t>
                </a:r>
                <a:r>
                  <a:rPr lang="en-US" altLang="zh-TW" sz="2400" dirty="0"/>
                  <a:t>popular </a:t>
                </a:r>
                <a:r>
                  <a:rPr lang="en-US" altLang="zh-TW" sz="2400" dirty="0" smtClean="0"/>
                  <a:t>string of length </a:t>
                </a:r>
                <a:r>
                  <a:rPr lang="en-US" altLang="zh-TW" sz="2400" dirty="0"/>
                  <a:t>m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/>
                          <m:t>𝑚</m:t>
                        </m:r>
                        <m:r>
                          <a:rPr lang="en-US" altLang="zh-TW" sz="2400" b="0" i="1" smtClean="0"/>
                          <m:t>/</m:t>
                        </m:r>
                        <m:r>
                          <a:rPr lang="en-US" altLang="zh-TW" sz="2400" b="0" i="1" smtClean="0"/>
                          <m:t>𝑘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 consequential </a:t>
                </a:r>
                <a:r>
                  <a:rPr lang="en-US" altLang="zh-TW" sz="2400" dirty="0"/>
                  <a:t>k-grams</a:t>
                </a:r>
                <a:r>
                  <a:rPr lang="en-US" altLang="zh-TW" sz="2400" dirty="0"/>
                  <a:t>.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resulting dictionary is stored as an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open hash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table</a:t>
                </a:r>
                <a:r>
                  <a:rPr lang="en-US" altLang="zh-TW" sz="2400" dirty="0" smtClean="0"/>
                  <a:t>, where </a:t>
                </a:r>
                <a:r>
                  <a:rPr lang="en-US" altLang="zh-TW" sz="2400" dirty="0"/>
                  <a:t>colliding keys are chained.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dictionary holds the following </a:t>
                </a:r>
                <a:r>
                  <a:rPr lang="en-US" altLang="zh-TW" sz="2400" dirty="0" smtClean="0"/>
                  <a:t>2-grams</a:t>
                </a:r>
                <a:r>
                  <a:rPr lang="en-US" altLang="zh-TW" sz="2400" dirty="0"/>
                  <a:t>: </a:t>
                </a:r>
                <a:r>
                  <a:rPr lang="en-US" altLang="zh-TW" sz="2400" dirty="0" err="1" smtClean="0"/>
                  <a:t>abcd</a:t>
                </a:r>
                <a:r>
                  <a:rPr lang="en-US" altLang="zh-TW" sz="2400" dirty="0" smtClean="0"/>
                  <a:t> and </a:t>
                </a:r>
                <a:r>
                  <a:rPr lang="en-US" altLang="zh-TW" sz="2400" dirty="0" err="1" smtClean="0"/>
                  <a:t>efgh</a:t>
                </a:r>
                <a:r>
                  <a:rPr lang="en-US" altLang="zh-TW" sz="2400" dirty="0"/>
                  <a:t>. Most of the time, the data path uses the </a:t>
                </a:r>
                <a:r>
                  <a:rPr lang="en-US" altLang="zh-TW" sz="2400" dirty="0" smtClean="0"/>
                  <a:t>2-grams </a:t>
                </a:r>
                <a:r>
                  <a:rPr lang="en-US" altLang="zh-TW" sz="2400" dirty="0" err="1"/>
                  <a:t>abcd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and </a:t>
                </a:r>
                <a:r>
                  <a:rPr lang="en-US" altLang="zh-TW" sz="2400" dirty="0" err="1" smtClean="0"/>
                  <a:t>efgh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in order to skip over the long popular string.</a:t>
                </a:r>
                <a:endParaRPr lang="en-US" altLang="zh-TW" sz="24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17" t="-1077" r="-1346" b="-6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85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Slow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We initiate an </a:t>
            </a:r>
            <a:r>
              <a:rPr lang="en-US" altLang="zh-TW" sz="2400" dirty="0" err="1"/>
              <a:t>Aho-Corasick</a:t>
            </a:r>
            <a:r>
              <a:rPr lang="en-US" altLang="zh-TW" sz="2400" dirty="0"/>
              <a:t> scan from the initial state s0 and save the DFA state in the end of this scan. </a:t>
            </a:r>
          </a:p>
          <a:p>
            <a:r>
              <a:rPr lang="en-US" altLang="zh-TW" sz="2400" dirty="0"/>
              <a:t>This information is sufficient for the data path to adjust its state after skipping that gram.</a:t>
            </a:r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987570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77645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For each k-gram, the algorithm </a:t>
            </a:r>
            <a:r>
              <a:rPr lang="en-US" altLang="zh-TW" sz="2400" dirty="0" smtClean="0"/>
              <a:t>searches the </a:t>
            </a:r>
            <a:r>
              <a:rPr lang="en-US" altLang="zh-TW" sz="2400" dirty="0"/>
              <a:t>dictionary and retrieves the corresponded </a:t>
            </a:r>
            <a:r>
              <a:rPr lang="en-US" altLang="zh-TW" sz="2400" dirty="0" smtClean="0"/>
              <a:t>entry.</a:t>
            </a:r>
          </a:p>
          <a:p>
            <a:r>
              <a:rPr lang="en-US" altLang="zh-TW" sz="2400" dirty="0"/>
              <a:t>W</a:t>
            </a:r>
            <a:r>
              <a:rPr lang="en-US" altLang="zh-TW" sz="2400" dirty="0" smtClean="0"/>
              <a:t>e query </a:t>
            </a:r>
            <a:r>
              <a:rPr lang="en-US" altLang="zh-TW" sz="2400" dirty="0"/>
              <a:t>a </a:t>
            </a:r>
            <a:r>
              <a:rPr lang="en-US" altLang="zh-TW" sz="2400" dirty="0">
                <a:solidFill>
                  <a:srgbClr val="FF0000"/>
                </a:solidFill>
              </a:rPr>
              <a:t>Bloom filter </a:t>
            </a:r>
            <a:r>
              <a:rPr lang="en-US" altLang="zh-TW" sz="2400" dirty="0" smtClean="0"/>
              <a:t>to </a:t>
            </a:r>
            <a:r>
              <a:rPr lang="en-US" altLang="zh-TW" sz="2400" dirty="0"/>
              <a:t>ensure that the gram is </a:t>
            </a:r>
            <a:r>
              <a:rPr lang="en-US" altLang="zh-TW" sz="2400" dirty="0" smtClean="0"/>
              <a:t>in the </a:t>
            </a:r>
            <a:r>
              <a:rPr lang="en-US" altLang="zh-TW" sz="2400" dirty="0"/>
              <a:t>dictionary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During </a:t>
            </a:r>
            <a:r>
              <a:rPr lang="en-US" altLang="zh-TW" sz="2400" dirty="0" smtClean="0"/>
              <a:t>AC </a:t>
            </a:r>
            <a:r>
              <a:rPr lang="en-US" altLang="zh-TW" sz="2400" dirty="0"/>
              <a:t>traversal, for each </a:t>
            </a:r>
            <a:r>
              <a:rPr lang="en-US" altLang="zh-TW" sz="2400" dirty="0" smtClean="0"/>
              <a:t>input byte</a:t>
            </a:r>
            <a:r>
              <a:rPr lang="en-US" altLang="zh-TW" sz="2400" dirty="0"/>
              <a:t>, the algorithm checks whether it can skip </a:t>
            </a:r>
            <a:r>
              <a:rPr lang="en-US" altLang="zh-TW" sz="2400" dirty="0" smtClean="0"/>
              <a:t>subsequent bytes </a:t>
            </a:r>
            <a:r>
              <a:rPr lang="en-US" altLang="zh-TW" sz="2400" dirty="0"/>
              <a:t>using one of the strings in the dictionary.</a:t>
            </a:r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98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072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43147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4" y="4977172"/>
            <a:ext cx="8100900" cy="1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943708" y="5049180"/>
            <a:ext cx="4032448" cy="93610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6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072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43147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4" y="4977172"/>
            <a:ext cx="8100900" cy="1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519772" y="5049180"/>
            <a:ext cx="3852428" cy="93610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6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Data Path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072"/>
            <a:ext cx="267903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143147"/>
            <a:ext cx="5148572" cy="16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4" y="4977172"/>
            <a:ext cx="8100900" cy="10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059832" y="5049180"/>
            <a:ext cx="3636404" cy="93610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71759</TotalTime>
  <Words>699</Words>
  <Application>Microsoft Office PowerPoint</Application>
  <PresentationFormat>如螢幕大小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Studio</vt:lpstr>
      <vt:lpstr>Leveraging Traffic Repetitions for High-Speed Deep Packet Inspection</vt:lpstr>
      <vt:lpstr>INTRODUCTION</vt:lpstr>
      <vt:lpstr>INTRODUCTION</vt:lpstr>
      <vt:lpstr>The Slow Path</vt:lpstr>
      <vt:lpstr>The Slow Path</vt:lpstr>
      <vt:lpstr>The Data Path</vt:lpstr>
      <vt:lpstr>The Data Path</vt:lpstr>
      <vt:lpstr>The Data Path</vt:lpstr>
      <vt:lpstr>The Data Path</vt:lpstr>
      <vt:lpstr>The Data Path</vt:lpstr>
      <vt:lpstr>The Data Path</vt:lpstr>
      <vt:lpstr>The Data Path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</vt:vector>
  </TitlesOfParts>
  <Company>mediahome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AndyPan</cp:lastModifiedBy>
  <cp:revision>2290</cp:revision>
  <cp:lastPrinted>2013-07-22T14:09:02Z</cp:lastPrinted>
  <dcterms:created xsi:type="dcterms:W3CDTF">2004-07-16T19:12:18Z</dcterms:created>
  <dcterms:modified xsi:type="dcterms:W3CDTF">2015-01-07T05:50:46Z</dcterms:modified>
</cp:coreProperties>
</file>